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5143500" cx="9144000"/>
  <p:notesSz cx="6858000" cy="9144000"/>
  <p:embeddedFontLst>
    <p:embeddedFont>
      <p:font typeface="Roboto Condensed"/>
      <p:regular r:id="rId24"/>
      <p:bold r:id="rId25"/>
      <p:italic r:id="rId26"/>
      <p:boldItalic r:id="rId27"/>
    </p:embeddedFont>
    <p:embeddedFont>
      <p:font typeface="Roboto Condensed Light"/>
      <p:regular r:id="rId28"/>
      <p:bold r:id="rId29"/>
      <p:italic r:id="rId30"/>
      <p:boldItalic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RobotoCondensed-regular.fntdata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Condensed-italic.fntdata"/><Relationship Id="rId25" Type="http://schemas.openxmlformats.org/officeDocument/2006/relationships/font" Target="fonts/RobotoCondensed-bold.fntdata"/><Relationship Id="rId28" Type="http://schemas.openxmlformats.org/officeDocument/2006/relationships/font" Target="fonts/RobotoCondensedLight-regular.fntdata"/><Relationship Id="rId27" Type="http://schemas.openxmlformats.org/officeDocument/2006/relationships/font" Target="fonts/RobotoCondensed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CondensedLight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CondensedLight-boldItalic.fntdata"/><Relationship Id="rId30" Type="http://schemas.openxmlformats.org/officeDocument/2006/relationships/font" Target="fonts/RobotoCondensedLight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Shape 1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Shape 2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Shape 22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Shape 2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Non-informative priors (wide dist, uniform from neg to pos infinity) - </a:t>
            </a:r>
            <a:r>
              <a:rPr lang="en">
                <a:solidFill>
                  <a:schemeClr val="dk1"/>
                </a:solidFill>
              </a:rPr>
              <a:t> making sure all possibilities for betas are addressed</a:t>
            </a:r>
            <a:r>
              <a:rPr lang="en"/>
              <a:t>- the likelihood estimator, shape of betas 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Shape 24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Shape 25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Shape 2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Shape 27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Shape 28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Shape 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Shape 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Shape 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Shape 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Shape 1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Shape 13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Shape 13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Shape 1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Relationship Id="rId4" Type="http://schemas.openxmlformats.org/officeDocument/2006/relationships/image" Target="../media/image17.png"/><Relationship Id="rId5" Type="http://schemas.openxmlformats.org/officeDocument/2006/relationships/image" Target="../media/image19.png"/><Relationship Id="rId6" Type="http://schemas.openxmlformats.org/officeDocument/2006/relationships/image" Target="../media/image21.png"/><Relationship Id="rId7" Type="http://schemas.openxmlformats.org/officeDocument/2006/relationships/image" Target="../media/image20.png"/><Relationship Id="rId8" Type="http://schemas.openxmlformats.org/officeDocument/2006/relationships/image" Target="../media/image1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Relationship Id="rId4" Type="http://schemas.openxmlformats.org/officeDocument/2006/relationships/image" Target="../media/image2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1.png"/><Relationship Id="rId4" Type="http://schemas.openxmlformats.org/officeDocument/2006/relationships/hyperlink" Target="https://chi-feng.github.io/mcmc-demo/app.html#NaiveNUTS,donut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3.png"/><Relationship Id="rId4" Type="http://schemas.openxmlformats.org/officeDocument/2006/relationships/image" Target="../media/image26.png"/><Relationship Id="rId5" Type="http://schemas.openxmlformats.org/officeDocument/2006/relationships/image" Target="../media/image25.png"/><Relationship Id="rId6" Type="http://schemas.openxmlformats.org/officeDocument/2006/relationships/image" Target="../media/image2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://localhost:8888/notebooks/Metis_Speaker_Series_Paul_Black_CHI_DS_6.ipynb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5.png"/><Relationship Id="rId4" Type="http://schemas.openxmlformats.org/officeDocument/2006/relationships/image" Target="../media/image17.png"/><Relationship Id="rId5" Type="http://schemas.openxmlformats.org/officeDocument/2006/relationships/image" Target="../media/image19.png"/><Relationship Id="rId6" Type="http://schemas.openxmlformats.org/officeDocument/2006/relationships/image" Target="../media/image21.png"/><Relationship Id="rId7" Type="http://schemas.openxmlformats.org/officeDocument/2006/relationships/image" Target="../media/image20.png"/><Relationship Id="rId8" Type="http://schemas.openxmlformats.org/officeDocument/2006/relationships/image" Target="../media/image1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Relationship Id="rId4" Type="http://schemas.openxmlformats.org/officeDocument/2006/relationships/image" Target="../media/image2.png"/><Relationship Id="rId5" Type="http://schemas.openxmlformats.org/officeDocument/2006/relationships/image" Target="../media/image1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8.png"/><Relationship Id="rId4" Type="http://schemas.openxmlformats.org/officeDocument/2006/relationships/image" Target="../media/image7.png"/><Relationship Id="rId5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Relationship Id="rId4" Type="http://schemas.openxmlformats.org/officeDocument/2006/relationships/image" Target="../media/image27.png"/><Relationship Id="rId5" Type="http://schemas.openxmlformats.org/officeDocument/2006/relationships/image" Target="../media/image4.png"/><Relationship Id="rId6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Relationship Id="rId4" Type="http://schemas.openxmlformats.org/officeDocument/2006/relationships/image" Target="../media/image8.png"/><Relationship Id="rId5" Type="http://schemas.openxmlformats.org/officeDocument/2006/relationships/image" Target="../media/image5.png"/><Relationship Id="rId6" Type="http://schemas.openxmlformats.org/officeDocument/2006/relationships/image" Target="../media/image14.png"/><Relationship Id="rId7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/>
        </p:nvSpPr>
        <p:spPr>
          <a:xfrm>
            <a:off x="284575" y="0"/>
            <a:ext cx="8769000" cy="496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Hierarchical Linear Models</a:t>
            </a:r>
            <a:r>
              <a:rPr lang="en" sz="48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with PyMC3</a:t>
            </a:r>
            <a:endParaRPr sz="48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Paul Black - </a:t>
            </a:r>
            <a:r>
              <a:rPr lang="en" sz="3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Junior Data Scientist DRIVIN</a:t>
            </a:r>
            <a:endParaRPr sz="30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Metis - Chicago -2018</a:t>
            </a:r>
            <a:endParaRPr sz="30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Paul.laifu.black@gmail.com</a:t>
            </a:r>
            <a:endParaRPr sz="18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linkedin.com/in/paulfblack</a:t>
            </a:r>
            <a:endParaRPr sz="18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github.com/paulfblack</a:t>
            </a:r>
            <a:endParaRPr sz="18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cxnSp>
        <p:nvCxnSpPr>
          <p:cNvPr id="55" name="Shape 55"/>
          <p:cNvCxnSpPr/>
          <p:nvPr/>
        </p:nvCxnSpPr>
        <p:spPr>
          <a:xfrm>
            <a:off x="310625" y="2614000"/>
            <a:ext cx="5940000" cy="0"/>
          </a:xfrm>
          <a:prstGeom prst="straightConnector1">
            <a:avLst/>
          </a:prstGeom>
          <a:noFill/>
          <a:ln cap="flat" cmpd="sng" w="38100">
            <a:solidFill>
              <a:srgbClr val="69020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56" name="Shape 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36375" y="3902525"/>
            <a:ext cx="3055421" cy="108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 txBox="1"/>
          <p:nvPr/>
        </p:nvSpPr>
        <p:spPr>
          <a:xfrm>
            <a:off x="250500" y="126475"/>
            <a:ext cx="7116900" cy="6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Roboto Condensed"/>
                <a:ea typeface="Roboto Condensed"/>
                <a:cs typeface="Roboto Condensed"/>
                <a:sym typeface="Roboto Condensed"/>
              </a:rPr>
              <a:t>Case Study:</a:t>
            </a:r>
            <a:r>
              <a:rPr lang="en" sz="2400">
                <a:latin typeface="Roboto Condensed"/>
                <a:ea typeface="Roboto Condensed"/>
                <a:cs typeface="Roboto Condensed"/>
                <a:sym typeface="Roboto Condensed"/>
              </a:rPr>
              <a:t> Radon Prediction</a:t>
            </a:r>
            <a:endParaRPr sz="24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cxnSp>
        <p:nvCxnSpPr>
          <p:cNvPr id="197" name="Shape 197"/>
          <p:cNvCxnSpPr/>
          <p:nvPr/>
        </p:nvCxnSpPr>
        <p:spPr>
          <a:xfrm>
            <a:off x="310625" y="709000"/>
            <a:ext cx="5940000" cy="0"/>
          </a:xfrm>
          <a:prstGeom prst="straightConnector1">
            <a:avLst/>
          </a:prstGeom>
          <a:noFill/>
          <a:ln cap="flat" cmpd="sng" w="38100">
            <a:solidFill>
              <a:srgbClr val="D6BA73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98" name="Shape 1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7875" y="967250"/>
            <a:ext cx="7611101" cy="3926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 txBox="1"/>
          <p:nvPr/>
        </p:nvSpPr>
        <p:spPr>
          <a:xfrm>
            <a:off x="250500" y="126475"/>
            <a:ext cx="7116900" cy="6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Roboto Condensed"/>
                <a:ea typeface="Roboto Condensed"/>
                <a:cs typeface="Roboto Condensed"/>
                <a:sym typeface="Roboto Condensed"/>
              </a:rPr>
              <a:t>Making your model hierarchical</a:t>
            </a:r>
            <a:endParaRPr sz="24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cxnSp>
        <p:nvCxnSpPr>
          <p:cNvPr id="204" name="Shape 204"/>
          <p:cNvCxnSpPr/>
          <p:nvPr/>
        </p:nvCxnSpPr>
        <p:spPr>
          <a:xfrm>
            <a:off x="310625" y="709000"/>
            <a:ext cx="5940000" cy="0"/>
          </a:xfrm>
          <a:prstGeom prst="straightConnector1">
            <a:avLst/>
          </a:prstGeom>
          <a:noFill/>
          <a:ln cap="flat" cmpd="sng" w="38100">
            <a:solidFill>
              <a:srgbClr val="D6BA73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05" name="Shape 205"/>
          <p:cNvGrpSpPr/>
          <p:nvPr/>
        </p:nvGrpSpPr>
        <p:grpSpPr>
          <a:xfrm>
            <a:off x="379131" y="1036650"/>
            <a:ext cx="7434869" cy="711614"/>
            <a:chOff x="379131" y="1036650"/>
            <a:chExt cx="7434869" cy="711614"/>
          </a:xfrm>
        </p:grpSpPr>
        <p:pic>
          <p:nvPicPr>
            <p:cNvPr id="206" name="Shape 20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79131" y="1036650"/>
              <a:ext cx="3809466" cy="71161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7" name="Shape 207"/>
            <p:cNvSpPr txBox="1"/>
            <p:nvPr/>
          </p:nvSpPr>
          <p:spPr>
            <a:xfrm>
              <a:off x="5116400" y="1038675"/>
              <a:ext cx="2697600" cy="30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latin typeface="Roboto Condensed"/>
                  <a:ea typeface="Roboto Condensed"/>
                  <a:cs typeface="Roboto Condensed"/>
                  <a:sym typeface="Roboto Condensed"/>
                </a:rPr>
                <a:t>Simple Model</a:t>
              </a:r>
              <a:endParaRPr sz="2400"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</p:grpSp>
      <p:grpSp>
        <p:nvGrpSpPr>
          <p:cNvPr id="208" name="Shape 208"/>
          <p:cNvGrpSpPr/>
          <p:nvPr/>
        </p:nvGrpSpPr>
        <p:grpSpPr>
          <a:xfrm>
            <a:off x="304800" y="1892389"/>
            <a:ext cx="7825700" cy="774669"/>
            <a:chOff x="304800" y="1892389"/>
            <a:chExt cx="7825700" cy="774669"/>
          </a:xfrm>
        </p:grpSpPr>
        <p:pic>
          <p:nvPicPr>
            <p:cNvPr id="209" name="Shape 20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04800" y="1892389"/>
              <a:ext cx="4078916" cy="77466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0" name="Shape 210"/>
            <p:cNvSpPr txBox="1"/>
            <p:nvPr/>
          </p:nvSpPr>
          <p:spPr>
            <a:xfrm>
              <a:off x="5116400" y="1904175"/>
              <a:ext cx="3014100" cy="30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latin typeface="Roboto Condensed"/>
                  <a:ea typeface="Roboto Condensed"/>
                  <a:cs typeface="Roboto Condensed"/>
                  <a:sym typeface="Roboto Condensed"/>
                </a:rPr>
                <a:t>Varying intercept</a:t>
              </a:r>
              <a:endParaRPr sz="2400"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</p:grpSp>
      <p:grpSp>
        <p:nvGrpSpPr>
          <p:cNvPr id="211" name="Shape 211"/>
          <p:cNvGrpSpPr/>
          <p:nvPr/>
        </p:nvGrpSpPr>
        <p:grpSpPr>
          <a:xfrm>
            <a:off x="304800" y="2811181"/>
            <a:ext cx="8526200" cy="774669"/>
            <a:chOff x="304800" y="2811181"/>
            <a:chExt cx="8526200" cy="774669"/>
          </a:xfrm>
        </p:grpSpPr>
        <p:pic>
          <p:nvPicPr>
            <p:cNvPr id="212" name="Shape 21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04800" y="2811181"/>
              <a:ext cx="4311200" cy="77466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3" name="Shape 213"/>
            <p:cNvSpPr txBox="1"/>
            <p:nvPr/>
          </p:nvSpPr>
          <p:spPr>
            <a:xfrm>
              <a:off x="5116400" y="2948425"/>
              <a:ext cx="3714600" cy="30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latin typeface="Roboto Condensed"/>
                  <a:ea typeface="Roboto Condensed"/>
                  <a:cs typeface="Roboto Condensed"/>
                  <a:sym typeface="Roboto Condensed"/>
                </a:rPr>
                <a:t>Varying Slope - Varying Intercept</a:t>
              </a:r>
              <a:endParaRPr sz="2400"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</p:grpSp>
      <p:grpSp>
        <p:nvGrpSpPr>
          <p:cNvPr id="214" name="Shape 214"/>
          <p:cNvGrpSpPr/>
          <p:nvPr/>
        </p:nvGrpSpPr>
        <p:grpSpPr>
          <a:xfrm>
            <a:off x="304798" y="3936077"/>
            <a:ext cx="8632477" cy="912623"/>
            <a:chOff x="304798" y="3936077"/>
            <a:chExt cx="8632477" cy="912623"/>
          </a:xfrm>
        </p:grpSpPr>
        <p:grpSp>
          <p:nvGrpSpPr>
            <p:cNvPr id="215" name="Shape 215"/>
            <p:cNvGrpSpPr/>
            <p:nvPr/>
          </p:nvGrpSpPr>
          <p:grpSpPr>
            <a:xfrm>
              <a:off x="304798" y="3936077"/>
              <a:ext cx="8632477" cy="912623"/>
              <a:chOff x="304798" y="3936077"/>
              <a:chExt cx="8632477" cy="912623"/>
            </a:xfrm>
          </p:grpSpPr>
          <p:pic>
            <p:nvPicPr>
              <p:cNvPr id="216" name="Shape 216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4724401" y="3936077"/>
                <a:ext cx="4212875" cy="91262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17" name="Shape 217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>
                <a:off x="304798" y="4094902"/>
                <a:ext cx="4181475" cy="59495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218" name="Shape 218"/>
            <p:cNvSpPr/>
            <p:nvPr/>
          </p:nvSpPr>
          <p:spPr>
            <a:xfrm>
              <a:off x="2892600" y="4121675"/>
              <a:ext cx="741600" cy="6114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19" name="Shape 219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2926275" y="4189325"/>
              <a:ext cx="708700" cy="50621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 txBox="1"/>
          <p:nvPr/>
        </p:nvSpPr>
        <p:spPr>
          <a:xfrm>
            <a:off x="386825" y="2336100"/>
            <a:ext cx="8568900" cy="6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 Condensed"/>
              <a:buAutoNum type="arabicPeriod" startAt="2"/>
            </a:pPr>
            <a:r>
              <a:rPr lang="en" sz="22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Infer values for latent variables</a:t>
            </a:r>
            <a:endParaRPr sz="22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25" name="Shape 225"/>
          <p:cNvSpPr txBox="1"/>
          <p:nvPr/>
        </p:nvSpPr>
        <p:spPr>
          <a:xfrm>
            <a:off x="250500" y="126475"/>
            <a:ext cx="7116900" cy="6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Roboto Condensed"/>
                <a:ea typeface="Roboto Condensed"/>
                <a:cs typeface="Roboto Condensed"/>
                <a:sym typeface="Roboto Condensed"/>
              </a:rPr>
              <a:t>Probabilistic Models in three steps</a:t>
            </a:r>
            <a:r>
              <a:rPr lang="en" sz="2400"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endParaRPr sz="24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cxnSp>
        <p:nvCxnSpPr>
          <p:cNvPr id="226" name="Shape 226"/>
          <p:cNvCxnSpPr/>
          <p:nvPr/>
        </p:nvCxnSpPr>
        <p:spPr>
          <a:xfrm>
            <a:off x="310625" y="709000"/>
            <a:ext cx="5940000" cy="0"/>
          </a:xfrm>
          <a:prstGeom prst="straightConnector1">
            <a:avLst/>
          </a:prstGeom>
          <a:noFill/>
          <a:ln cap="flat" cmpd="sng" w="38100">
            <a:solidFill>
              <a:srgbClr val="D6BA7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7" name="Shape 227"/>
          <p:cNvSpPr txBox="1"/>
          <p:nvPr/>
        </p:nvSpPr>
        <p:spPr>
          <a:xfrm>
            <a:off x="386825" y="1140250"/>
            <a:ext cx="8568900" cy="6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>
              <a:spcBef>
                <a:spcPts val="0"/>
              </a:spcBef>
              <a:spcAft>
                <a:spcPts val="0"/>
              </a:spcAft>
              <a:buSzPts val="2200"/>
              <a:buFont typeface="Roboto Condensed"/>
              <a:buAutoNum type="arabicPeriod"/>
            </a:pPr>
            <a:r>
              <a:rPr lang="en" sz="2200">
                <a:latin typeface="Roboto Condensed"/>
                <a:ea typeface="Roboto Condensed"/>
                <a:cs typeface="Roboto Condensed"/>
                <a:sym typeface="Roboto Condensed"/>
              </a:rPr>
              <a:t>Posit priors and declare likelihood estimator</a:t>
            </a:r>
            <a:endParaRPr sz="22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28" name="Shape 228"/>
          <p:cNvSpPr txBox="1"/>
          <p:nvPr/>
        </p:nvSpPr>
        <p:spPr>
          <a:xfrm>
            <a:off x="386825" y="3654850"/>
            <a:ext cx="8568900" cy="6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>
              <a:spcBef>
                <a:spcPts val="0"/>
              </a:spcBef>
              <a:spcAft>
                <a:spcPts val="0"/>
              </a:spcAft>
              <a:buSzPts val="2200"/>
              <a:buFont typeface="Roboto Condensed"/>
              <a:buAutoNum type="arabicPeriod" startAt="3"/>
            </a:pPr>
            <a:r>
              <a:rPr lang="en" sz="2200">
                <a:latin typeface="Roboto Condensed"/>
                <a:ea typeface="Roboto Condensed"/>
                <a:cs typeface="Roboto Condensed"/>
                <a:sym typeface="Roboto Condensed"/>
              </a:rPr>
              <a:t>Check your model</a:t>
            </a:r>
            <a:endParaRPr sz="22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Shape 2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36375" y="3902525"/>
            <a:ext cx="3055421" cy="1088900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Shape 234"/>
          <p:cNvSpPr txBox="1"/>
          <p:nvPr/>
        </p:nvSpPr>
        <p:spPr>
          <a:xfrm>
            <a:off x="250500" y="126475"/>
            <a:ext cx="7116900" cy="6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Roboto Condensed"/>
                <a:ea typeface="Roboto Condensed"/>
                <a:cs typeface="Roboto Condensed"/>
                <a:sym typeface="Roboto Condensed"/>
              </a:rPr>
              <a:t>Posit priors and declare likelihood estimator</a:t>
            </a:r>
            <a:endParaRPr sz="24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cxnSp>
        <p:nvCxnSpPr>
          <p:cNvPr id="235" name="Shape 235"/>
          <p:cNvCxnSpPr/>
          <p:nvPr/>
        </p:nvCxnSpPr>
        <p:spPr>
          <a:xfrm>
            <a:off x="310625" y="709000"/>
            <a:ext cx="5940000" cy="0"/>
          </a:xfrm>
          <a:prstGeom prst="straightConnector1">
            <a:avLst/>
          </a:prstGeom>
          <a:noFill/>
          <a:ln cap="flat" cmpd="sng" w="38100">
            <a:solidFill>
              <a:srgbClr val="D6BA73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36" name="Shape 236"/>
          <p:cNvPicPr preferRelativeResize="0"/>
          <p:nvPr/>
        </p:nvPicPr>
        <p:blipFill rotWithShape="1">
          <a:blip r:embed="rId4">
            <a:alphaModFix/>
          </a:blip>
          <a:srcRect b="50259" l="19219" r="36300" t="27175"/>
          <a:stretch/>
        </p:blipFill>
        <p:spPr>
          <a:xfrm>
            <a:off x="362475" y="1001300"/>
            <a:ext cx="8318974" cy="2637801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Shape 237"/>
          <p:cNvSpPr txBox="1"/>
          <p:nvPr/>
        </p:nvSpPr>
        <p:spPr>
          <a:xfrm>
            <a:off x="412775" y="3783825"/>
            <a:ext cx="6345000" cy="11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Condensed"/>
                <a:ea typeface="Roboto Condensed"/>
                <a:cs typeface="Roboto Condensed"/>
                <a:sym typeface="Roboto Condensed"/>
              </a:rPr>
              <a:t>Non-informative priors can be used when no prior information is available, but all possibilities must be represented.</a:t>
            </a:r>
            <a:endParaRPr sz="18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 txBox="1"/>
          <p:nvPr/>
        </p:nvSpPr>
        <p:spPr>
          <a:xfrm>
            <a:off x="250500" y="126475"/>
            <a:ext cx="7116900" cy="6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Roboto Condensed"/>
                <a:ea typeface="Roboto Condensed"/>
                <a:cs typeface="Roboto Condensed"/>
                <a:sym typeface="Roboto Condensed"/>
              </a:rPr>
              <a:t>Infer Values for Latent Variables</a:t>
            </a:r>
            <a:endParaRPr sz="24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cxnSp>
        <p:nvCxnSpPr>
          <p:cNvPr id="243" name="Shape 243"/>
          <p:cNvCxnSpPr/>
          <p:nvPr/>
        </p:nvCxnSpPr>
        <p:spPr>
          <a:xfrm>
            <a:off x="310625" y="709000"/>
            <a:ext cx="5940000" cy="0"/>
          </a:xfrm>
          <a:prstGeom prst="straightConnector1">
            <a:avLst/>
          </a:prstGeom>
          <a:noFill/>
          <a:ln cap="flat" cmpd="sng" w="38100">
            <a:solidFill>
              <a:srgbClr val="D6BA73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44" name="Shape 244"/>
          <p:cNvGrpSpPr/>
          <p:nvPr/>
        </p:nvGrpSpPr>
        <p:grpSpPr>
          <a:xfrm>
            <a:off x="470300" y="249300"/>
            <a:ext cx="8342175" cy="4799448"/>
            <a:chOff x="470300" y="249300"/>
            <a:chExt cx="8342175" cy="4799448"/>
          </a:xfrm>
        </p:grpSpPr>
        <p:pic>
          <p:nvPicPr>
            <p:cNvPr id="245" name="Shape 245"/>
            <p:cNvPicPr preferRelativeResize="0"/>
            <p:nvPr/>
          </p:nvPicPr>
          <p:blipFill rotWithShape="1">
            <a:blip r:embed="rId3">
              <a:alphaModFix/>
            </a:blip>
            <a:srcRect b="0" l="0" r="19178" t="0"/>
            <a:stretch/>
          </p:blipFill>
          <p:spPr>
            <a:xfrm>
              <a:off x="470300" y="249300"/>
              <a:ext cx="6206522" cy="479944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6" name="Shape 246"/>
            <p:cNvSpPr txBox="1"/>
            <p:nvPr/>
          </p:nvSpPr>
          <p:spPr>
            <a:xfrm>
              <a:off x="6707675" y="374450"/>
              <a:ext cx="2104800" cy="1792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u="sng">
                  <a:solidFill>
                    <a:schemeClr val="hlink"/>
                  </a:solidFill>
                  <a:latin typeface="Roboto Condensed"/>
                  <a:ea typeface="Roboto Condensed"/>
                  <a:cs typeface="Roboto Condensed"/>
                  <a:sym typeface="Roboto Condensed"/>
                  <a:hlinkClick r:id="rId4"/>
                </a:rPr>
                <a:t>No U-Turn Sampler</a:t>
              </a:r>
              <a:endParaRPr sz="1800">
                <a:latin typeface="Roboto Condensed"/>
                <a:ea typeface="Roboto Condensed"/>
                <a:cs typeface="Roboto Condensed"/>
                <a:sym typeface="Roboto Condensed"/>
              </a:endParaRPr>
            </a:p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latin typeface="Roboto Condensed"/>
                <a:ea typeface="Roboto Condensed"/>
                <a:cs typeface="Roboto Condensed"/>
                <a:sym typeface="Roboto Condensed"/>
              </a:endParaRPr>
            </a:p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Roboto Condensed"/>
                  <a:ea typeface="Roboto Condensed"/>
                  <a:cs typeface="Roboto Condensed"/>
                  <a:sym typeface="Roboto Condensed"/>
                </a:rPr>
                <a:t>A Hamiltonian Monte Carlo Markov Chain sampler for efficient sampling</a:t>
              </a:r>
              <a:endParaRPr sz="1800"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</p:grpSp>
      <p:sp>
        <p:nvSpPr>
          <p:cNvPr id="247" name="Shape 247"/>
          <p:cNvSpPr txBox="1"/>
          <p:nvPr/>
        </p:nvSpPr>
        <p:spPr>
          <a:xfrm>
            <a:off x="271713" y="2260550"/>
            <a:ext cx="6206400" cy="113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“</a:t>
            </a:r>
            <a:r>
              <a:rPr lang="en" sz="1800"/>
              <a:t>Convergence</a:t>
            </a:r>
            <a:r>
              <a:rPr lang="en" sz="1800"/>
              <a:t> is all about finding the typical set and then exploring the typical set” - Michael Bentacourt</a:t>
            </a:r>
            <a:endParaRPr sz="18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 txBox="1"/>
          <p:nvPr/>
        </p:nvSpPr>
        <p:spPr>
          <a:xfrm>
            <a:off x="250500" y="126475"/>
            <a:ext cx="7116900" cy="6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Roboto Condensed"/>
                <a:ea typeface="Roboto Condensed"/>
                <a:cs typeface="Roboto Condensed"/>
                <a:sym typeface="Roboto Condensed"/>
              </a:rPr>
              <a:t>Check your Model</a:t>
            </a:r>
            <a:endParaRPr sz="24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cxnSp>
        <p:nvCxnSpPr>
          <p:cNvPr id="253" name="Shape 253"/>
          <p:cNvCxnSpPr/>
          <p:nvPr/>
        </p:nvCxnSpPr>
        <p:spPr>
          <a:xfrm>
            <a:off x="310625" y="709000"/>
            <a:ext cx="5940000" cy="0"/>
          </a:xfrm>
          <a:prstGeom prst="straightConnector1">
            <a:avLst/>
          </a:prstGeom>
          <a:noFill/>
          <a:ln cap="flat" cmpd="sng" w="38100">
            <a:solidFill>
              <a:srgbClr val="D6BA7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4" name="Shape 254"/>
          <p:cNvSpPr txBox="1"/>
          <p:nvPr/>
        </p:nvSpPr>
        <p:spPr>
          <a:xfrm>
            <a:off x="211950" y="980400"/>
            <a:ext cx="2316900" cy="27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Is your model sensitive to </a:t>
            </a:r>
            <a:r>
              <a:rPr lang="en" sz="1800"/>
              <a:t>initialization</a:t>
            </a:r>
            <a:r>
              <a:rPr lang="en" sz="1800"/>
              <a:t> of new priors?</a:t>
            </a:r>
            <a:endParaRPr sz="18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Has your model converged?</a:t>
            </a:r>
            <a:endParaRPr sz="18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Could your actual data have come from your posterior?</a:t>
            </a:r>
            <a:endParaRPr sz="1800"/>
          </a:p>
        </p:txBody>
      </p:sp>
      <p:pic>
        <p:nvPicPr>
          <p:cNvPr id="255" name="Shape 255"/>
          <p:cNvPicPr preferRelativeResize="0"/>
          <p:nvPr/>
        </p:nvPicPr>
        <p:blipFill rotWithShape="1">
          <a:blip r:embed="rId3">
            <a:alphaModFix/>
          </a:blip>
          <a:srcRect b="0" l="-1150" r="1150" t="0"/>
          <a:stretch/>
        </p:blipFill>
        <p:spPr>
          <a:xfrm>
            <a:off x="2478025" y="1264450"/>
            <a:ext cx="6435601" cy="31877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6" name="Shape 256"/>
          <p:cNvGrpSpPr/>
          <p:nvPr/>
        </p:nvGrpSpPr>
        <p:grpSpPr>
          <a:xfrm>
            <a:off x="2420925" y="1218175"/>
            <a:ext cx="6622800" cy="3400200"/>
            <a:chOff x="2420925" y="1218175"/>
            <a:chExt cx="6622800" cy="3400200"/>
          </a:xfrm>
        </p:grpSpPr>
        <p:sp>
          <p:nvSpPr>
            <p:cNvPr id="257" name="Shape 257"/>
            <p:cNvSpPr/>
            <p:nvPr/>
          </p:nvSpPr>
          <p:spPr>
            <a:xfrm>
              <a:off x="2420925" y="1218175"/>
              <a:ext cx="6622800" cy="34002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58" name="Shape 25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559692" y="1269875"/>
              <a:ext cx="6424648" cy="31823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59" name="Shape 259"/>
          <p:cNvGrpSpPr/>
          <p:nvPr/>
        </p:nvGrpSpPr>
        <p:grpSpPr>
          <a:xfrm>
            <a:off x="2396025" y="1085550"/>
            <a:ext cx="6622800" cy="3765300"/>
            <a:chOff x="2396025" y="1085550"/>
            <a:chExt cx="6622800" cy="3765300"/>
          </a:xfrm>
        </p:grpSpPr>
        <p:sp>
          <p:nvSpPr>
            <p:cNvPr id="260" name="Shape 260"/>
            <p:cNvSpPr/>
            <p:nvPr/>
          </p:nvSpPr>
          <p:spPr>
            <a:xfrm>
              <a:off x="2396025" y="1085550"/>
              <a:ext cx="6622800" cy="37653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61" name="Shape 26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372754" y="1218179"/>
              <a:ext cx="5496381" cy="34002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62" name="Shape 262"/>
          <p:cNvGrpSpPr/>
          <p:nvPr/>
        </p:nvGrpSpPr>
        <p:grpSpPr>
          <a:xfrm>
            <a:off x="3364200" y="831275"/>
            <a:ext cx="5549400" cy="3980400"/>
            <a:chOff x="3364200" y="831275"/>
            <a:chExt cx="5549400" cy="3980400"/>
          </a:xfrm>
        </p:grpSpPr>
        <p:sp>
          <p:nvSpPr>
            <p:cNvPr id="263" name="Shape 263"/>
            <p:cNvSpPr/>
            <p:nvPr/>
          </p:nvSpPr>
          <p:spPr>
            <a:xfrm>
              <a:off x="3364200" y="831275"/>
              <a:ext cx="5549400" cy="39804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64" name="Shape 26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472704" y="1085550"/>
              <a:ext cx="5337089" cy="35328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 txBox="1"/>
          <p:nvPr/>
        </p:nvSpPr>
        <p:spPr>
          <a:xfrm>
            <a:off x="250500" y="126475"/>
            <a:ext cx="7116900" cy="6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Roboto Condensed"/>
                <a:ea typeface="Roboto Condensed"/>
                <a:cs typeface="Roboto Condensed"/>
                <a:sym typeface="Roboto Condensed"/>
              </a:rPr>
              <a:t>Recap</a:t>
            </a:r>
            <a:endParaRPr sz="24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cxnSp>
        <p:nvCxnSpPr>
          <p:cNvPr id="270" name="Shape 270"/>
          <p:cNvCxnSpPr/>
          <p:nvPr/>
        </p:nvCxnSpPr>
        <p:spPr>
          <a:xfrm>
            <a:off x="310625" y="709000"/>
            <a:ext cx="5940000" cy="0"/>
          </a:xfrm>
          <a:prstGeom prst="straightConnector1">
            <a:avLst/>
          </a:prstGeom>
          <a:noFill/>
          <a:ln cap="flat" cmpd="sng" w="38100">
            <a:solidFill>
              <a:srgbClr val="D6BA7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1" name="Shape 271"/>
          <p:cNvSpPr txBox="1"/>
          <p:nvPr/>
        </p:nvSpPr>
        <p:spPr>
          <a:xfrm>
            <a:off x="386825" y="1140250"/>
            <a:ext cx="8568900" cy="6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Roboto Condensed"/>
              <a:buAutoNum type="arabicPeriod"/>
            </a:pPr>
            <a:r>
              <a:rPr lang="en" sz="2200">
                <a:latin typeface="Roboto Condensed"/>
                <a:ea typeface="Roboto Condensed"/>
                <a:cs typeface="Roboto Condensed"/>
                <a:sym typeface="Roboto Condensed"/>
              </a:rPr>
              <a:t>A hierarchical model is a probabilistic model which allows for varying slope and intercepts that come from a beta distribution based on group indicators.</a:t>
            </a:r>
            <a:endParaRPr sz="22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68300" lvl="0" marL="4572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 Condensed"/>
              <a:buAutoNum type="arabicPeriod"/>
            </a:pPr>
            <a:r>
              <a:rPr lang="en" sz="22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Probabilistic models can be generated using priors and a likelihood estimator.</a:t>
            </a:r>
            <a:endParaRPr sz="22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68300" lvl="0" marL="4572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 Condensed"/>
              <a:buAutoNum type="arabicPeriod"/>
            </a:pPr>
            <a:r>
              <a:rPr lang="en" sz="22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When there is no prior knowledge a non-informative prior can be used.</a:t>
            </a:r>
            <a:endParaRPr sz="22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68300" lvl="0" marL="457200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2200"/>
              <a:buFont typeface="Roboto Condensed"/>
              <a:buAutoNum type="arabicPeriod"/>
            </a:pPr>
            <a:r>
              <a:rPr lang="en" sz="2200">
                <a:latin typeface="Roboto Condensed"/>
                <a:ea typeface="Roboto Condensed"/>
                <a:cs typeface="Roboto Condensed"/>
                <a:sym typeface="Roboto Condensed"/>
              </a:rPr>
              <a:t>Model health can be assessed through comparing the posterior distribution to actual data and from the sampling traceplot.</a:t>
            </a:r>
            <a:endParaRPr sz="22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 txBox="1"/>
          <p:nvPr/>
        </p:nvSpPr>
        <p:spPr>
          <a:xfrm>
            <a:off x="284575" y="-152400"/>
            <a:ext cx="8769000" cy="496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Putting it all </a:t>
            </a:r>
            <a:br>
              <a:rPr lang="en" sz="7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</a:br>
            <a:r>
              <a:rPr lang="en" sz="7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Together</a:t>
            </a:r>
            <a:endParaRPr sz="72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PyMC3 and Hierarchical models in </a:t>
            </a:r>
            <a:r>
              <a:rPr lang="en" sz="3600">
                <a:uFill>
                  <a:noFill/>
                </a:uFill>
                <a:latin typeface="Roboto Condensed Light"/>
                <a:ea typeface="Roboto Condensed Light"/>
                <a:cs typeface="Roboto Condensed Light"/>
                <a:sym typeface="Roboto Condensed Light"/>
                <a:hlinkClick r:id="rId3"/>
              </a:rPr>
              <a:t>practice</a:t>
            </a:r>
            <a:endParaRPr sz="36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cxnSp>
        <p:nvCxnSpPr>
          <p:cNvPr id="277" name="Shape 277"/>
          <p:cNvCxnSpPr/>
          <p:nvPr/>
        </p:nvCxnSpPr>
        <p:spPr>
          <a:xfrm>
            <a:off x="310625" y="2614000"/>
            <a:ext cx="5940000" cy="0"/>
          </a:xfrm>
          <a:prstGeom prst="straightConnector1">
            <a:avLst/>
          </a:prstGeom>
          <a:noFill/>
          <a:ln cap="flat" cmpd="sng" w="38100">
            <a:solidFill>
              <a:srgbClr val="69020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hape 282"/>
          <p:cNvSpPr txBox="1"/>
          <p:nvPr/>
        </p:nvSpPr>
        <p:spPr>
          <a:xfrm>
            <a:off x="250500" y="126475"/>
            <a:ext cx="7116900" cy="6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Roboto Condensed"/>
                <a:ea typeface="Roboto Condensed"/>
                <a:cs typeface="Roboto Condensed"/>
                <a:sym typeface="Roboto Condensed"/>
              </a:rPr>
              <a:t>Making your model hierarchical</a:t>
            </a:r>
            <a:endParaRPr sz="24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cxnSp>
        <p:nvCxnSpPr>
          <p:cNvPr id="283" name="Shape 283"/>
          <p:cNvCxnSpPr/>
          <p:nvPr/>
        </p:nvCxnSpPr>
        <p:spPr>
          <a:xfrm>
            <a:off x="310625" y="709000"/>
            <a:ext cx="5940000" cy="0"/>
          </a:xfrm>
          <a:prstGeom prst="straightConnector1">
            <a:avLst/>
          </a:prstGeom>
          <a:noFill/>
          <a:ln cap="flat" cmpd="sng" w="38100">
            <a:solidFill>
              <a:srgbClr val="D6BA73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84" name="Shape 284"/>
          <p:cNvGrpSpPr/>
          <p:nvPr/>
        </p:nvGrpSpPr>
        <p:grpSpPr>
          <a:xfrm>
            <a:off x="379131" y="1036650"/>
            <a:ext cx="7434869" cy="711614"/>
            <a:chOff x="379131" y="1036650"/>
            <a:chExt cx="7434869" cy="711614"/>
          </a:xfrm>
        </p:grpSpPr>
        <p:pic>
          <p:nvPicPr>
            <p:cNvPr id="285" name="Shape 28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79131" y="1036650"/>
              <a:ext cx="3809466" cy="71161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6" name="Shape 286"/>
            <p:cNvSpPr txBox="1"/>
            <p:nvPr/>
          </p:nvSpPr>
          <p:spPr>
            <a:xfrm>
              <a:off x="5116400" y="1038675"/>
              <a:ext cx="2697600" cy="30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latin typeface="Roboto Condensed"/>
                  <a:ea typeface="Roboto Condensed"/>
                  <a:cs typeface="Roboto Condensed"/>
                  <a:sym typeface="Roboto Condensed"/>
                </a:rPr>
                <a:t>Simple Model</a:t>
              </a:r>
              <a:endParaRPr sz="2400"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</p:grpSp>
      <p:grpSp>
        <p:nvGrpSpPr>
          <p:cNvPr id="287" name="Shape 287"/>
          <p:cNvGrpSpPr/>
          <p:nvPr/>
        </p:nvGrpSpPr>
        <p:grpSpPr>
          <a:xfrm>
            <a:off x="304800" y="1892389"/>
            <a:ext cx="7825700" cy="774669"/>
            <a:chOff x="304800" y="1892389"/>
            <a:chExt cx="7825700" cy="774669"/>
          </a:xfrm>
        </p:grpSpPr>
        <p:pic>
          <p:nvPicPr>
            <p:cNvPr id="288" name="Shape 28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04800" y="1892389"/>
              <a:ext cx="4078916" cy="77466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9" name="Shape 289"/>
            <p:cNvSpPr txBox="1"/>
            <p:nvPr/>
          </p:nvSpPr>
          <p:spPr>
            <a:xfrm>
              <a:off x="5116400" y="1904175"/>
              <a:ext cx="3014100" cy="30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latin typeface="Roboto Condensed"/>
                  <a:ea typeface="Roboto Condensed"/>
                  <a:cs typeface="Roboto Condensed"/>
                  <a:sym typeface="Roboto Condensed"/>
                </a:rPr>
                <a:t>Varying intercept</a:t>
              </a:r>
              <a:endParaRPr sz="2400"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</p:grpSp>
      <p:grpSp>
        <p:nvGrpSpPr>
          <p:cNvPr id="290" name="Shape 290"/>
          <p:cNvGrpSpPr/>
          <p:nvPr/>
        </p:nvGrpSpPr>
        <p:grpSpPr>
          <a:xfrm>
            <a:off x="304800" y="2811181"/>
            <a:ext cx="8526200" cy="774669"/>
            <a:chOff x="304800" y="2811181"/>
            <a:chExt cx="8526200" cy="774669"/>
          </a:xfrm>
        </p:grpSpPr>
        <p:pic>
          <p:nvPicPr>
            <p:cNvPr id="291" name="Shape 29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04800" y="2811181"/>
              <a:ext cx="4311200" cy="77466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2" name="Shape 292"/>
            <p:cNvSpPr txBox="1"/>
            <p:nvPr/>
          </p:nvSpPr>
          <p:spPr>
            <a:xfrm>
              <a:off x="5116400" y="2948425"/>
              <a:ext cx="3714600" cy="30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latin typeface="Roboto Condensed"/>
                  <a:ea typeface="Roboto Condensed"/>
                  <a:cs typeface="Roboto Condensed"/>
                  <a:sym typeface="Roboto Condensed"/>
                </a:rPr>
                <a:t>Varying Slope - Varying Intercept</a:t>
              </a:r>
              <a:endParaRPr sz="2400"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</p:grpSp>
      <p:grpSp>
        <p:nvGrpSpPr>
          <p:cNvPr id="293" name="Shape 293"/>
          <p:cNvGrpSpPr/>
          <p:nvPr/>
        </p:nvGrpSpPr>
        <p:grpSpPr>
          <a:xfrm>
            <a:off x="304798" y="3936077"/>
            <a:ext cx="8632477" cy="912623"/>
            <a:chOff x="304798" y="3936077"/>
            <a:chExt cx="8632477" cy="912623"/>
          </a:xfrm>
        </p:grpSpPr>
        <p:grpSp>
          <p:nvGrpSpPr>
            <p:cNvPr id="294" name="Shape 294"/>
            <p:cNvGrpSpPr/>
            <p:nvPr/>
          </p:nvGrpSpPr>
          <p:grpSpPr>
            <a:xfrm>
              <a:off x="304798" y="3936077"/>
              <a:ext cx="8632477" cy="912623"/>
              <a:chOff x="304798" y="3936077"/>
              <a:chExt cx="8632477" cy="912623"/>
            </a:xfrm>
          </p:grpSpPr>
          <p:pic>
            <p:nvPicPr>
              <p:cNvPr id="295" name="Shape 295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4724401" y="3936077"/>
                <a:ext cx="4212875" cy="91262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96" name="Shape 296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>
                <a:off x="304798" y="4094902"/>
                <a:ext cx="4181475" cy="59495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297" name="Shape 297"/>
            <p:cNvSpPr/>
            <p:nvPr/>
          </p:nvSpPr>
          <p:spPr>
            <a:xfrm>
              <a:off x="2892600" y="4121675"/>
              <a:ext cx="741600" cy="6114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98" name="Shape 298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2926275" y="4189325"/>
              <a:ext cx="708700" cy="50621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Shape 6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3" name="Shape 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 txBox="1"/>
          <p:nvPr/>
        </p:nvSpPr>
        <p:spPr>
          <a:xfrm>
            <a:off x="250500" y="126475"/>
            <a:ext cx="7116900" cy="6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Roboto Condensed"/>
                <a:ea typeface="Roboto Condensed"/>
                <a:cs typeface="Roboto Condensed"/>
                <a:sym typeface="Roboto Condensed"/>
              </a:rPr>
              <a:t>Hierarchical Modeling</a:t>
            </a:r>
            <a:endParaRPr sz="24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cxnSp>
        <p:nvCxnSpPr>
          <p:cNvPr id="69" name="Shape 69"/>
          <p:cNvCxnSpPr/>
          <p:nvPr/>
        </p:nvCxnSpPr>
        <p:spPr>
          <a:xfrm>
            <a:off x="310625" y="709000"/>
            <a:ext cx="5940000" cy="0"/>
          </a:xfrm>
          <a:prstGeom prst="straightConnector1">
            <a:avLst/>
          </a:prstGeom>
          <a:noFill/>
          <a:ln cap="flat" cmpd="sng" w="38100">
            <a:solidFill>
              <a:srgbClr val="D6BA7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" name="Shape 70"/>
          <p:cNvSpPr txBox="1"/>
          <p:nvPr/>
        </p:nvSpPr>
        <p:spPr>
          <a:xfrm>
            <a:off x="505925" y="907300"/>
            <a:ext cx="8021100" cy="26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Roboto Condensed"/>
                <a:ea typeface="Roboto Condensed"/>
                <a:cs typeface="Roboto Condensed"/>
                <a:sym typeface="Roboto Condensed"/>
              </a:rPr>
              <a:t>Hierarchical modeling is a tool of probabilistic programming and Bayesian statistics which predicts the parameters of a posterior distribution for data which can be observed on multiple levels.</a:t>
            </a:r>
            <a:endParaRPr sz="22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71" name="Shape 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643" y="3259675"/>
            <a:ext cx="2773307" cy="1576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Shape 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7999" y="3418750"/>
            <a:ext cx="2309893" cy="1576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Shape 7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00025" y="3122638"/>
            <a:ext cx="1630300" cy="171320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Shape 74"/>
          <p:cNvSpPr txBox="1"/>
          <p:nvPr/>
        </p:nvSpPr>
        <p:spPr>
          <a:xfrm>
            <a:off x="505925" y="907300"/>
            <a:ext cx="8021100" cy="26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Roboto Condensed"/>
                <a:ea typeface="Roboto Condensed"/>
                <a:cs typeface="Roboto Condensed"/>
                <a:sym typeface="Roboto Condensed"/>
              </a:rPr>
              <a:t>	</a:t>
            </a:r>
            <a:endParaRPr sz="22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Roboto Condensed"/>
                <a:ea typeface="Roboto Condensed"/>
                <a:cs typeface="Roboto Condensed"/>
                <a:sym typeface="Roboto Condensed"/>
              </a:rPr>
              <a:t>It allows for between group varying slope and varying intercept bounding the parameters between complete and no pooled alternatives.</a:t>
            </a:r>
            <a:endParaRPr sz="22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/>
          <p:nvPr/>
        </p:nvSpPr>
        <p:spPr>
          <a:xfrm>
            <a:off x="250500" y="126475"/>
            <a:ext cx="7116900" cy="6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Roboto Condensed"/>
                <a:ea typeface="Roboto Condensed"/>
                <a:cs typeface="Roboto Condensed"/>
                <a:sym typeface="Roboto Condensed"/>
              </a:rPr>
              <a:t>Case Study:</a:t>
            </a:r>
            <a:r>
              <a:rPr lang="en" sz="2400">
                <a:latin typeface="Roboto Condensed"/>
                <a:ea typeface="Roboto Condensed"/>
                <a:cs typeface="Roboto Condensed"/>
                <a:sym typeface="Roboto Condensed"/>
              </a:rPr>
              <a:t> Historical Housing Sale Data in Seattle</a:t>
            </a:r>
            <a:endParaRPr sz="24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80" name="Shape 80"/>
          <p:cNvSpPr txBox="1"/>
          <p:nvPr/>
        </p:nvSpPr>
        <p:spPr>
          <a:xfrm>
            <a:off x="200250" y="4463225"/>
            <a:ext cx="8457900" cy="6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"/>
                <a:ea typeface="Roboto Condensed"/>
                <a:cs typeface="Roboto Condensed"/>
                <a:sym typeface="Roboto Condensed"/>
              </a:rPr>
              <a:t>Data source: https://www.coursera.org/learn/ml-foundations/supplement/RP8te/reading-predicting-house-prices-assignment</a:t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cxnSp>
        <p:nvCxnSpPr>
          <p:cNvPr id="81" name="Shape 81"/>
          <p:cNvCxnSpPr/>
          <p:nvPr/>
        </p:nvCxnSpPr>
        <p:spPr>
          <a:xfrm>
            <a:off x="310625" y="709000"/>
            <a:ext cx="5940000" cy="0"/>
          </a:xfrm>
          <a:prstGeom prst="straightConnector1">
            <a:avLst/>
          </a:prstGeom>
          <a:noFill/>
          <a:ln cap="flat" cmpd="sng" w="38100">
            <a:solidFill>
              <a:srgbClr val="D6BA73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82" name="Shape 82"/>
          <p:cNvPicPr preferRelativeResize="0"/>
          <p:nvPr/>
        </p:nvPicPr>
        <p:blipFill rotWithShape="1">
          <a:blip r:embed="rId3">
            <a:alphaModFix/>
          </a:blip>
          <a:srcRect b="30421" l="23629" r="62069" t="41504"/>
          <a:stretch/>
        </p:blipFill>
        <p:spPr>
          <a:xfrm>
            <a:off x="250499" y="1328050"/>
            <a:ext cx="2147623" cy="26349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3" name="Shape 83"/>
          <p:cNvGrpSpPr/>
          <p:nvPr/>
        </p:nvGrpSpPr>
        <p:grpSpPr>
          <a:xfrm>
            <a:off x="2559100" y="794650"/>
            <a:ext cx="6036651" cy="3516162"/>
            <a:chOff x="2559100" y="794650"/>
            <a:chExt cx="6036651" cy="3516162"/>
          </a:xfrm>
        </p:grpSpPr>
        <p:pic>
          <p:nvPicPr>
            <p:cNvPr id="84" name="Shape 8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559100" y="890275"/>
              <a:ext cx="6036651" cy="342053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5" name="Shape 85"/>
            <p:cNvSpPr txBox="1"/>
            <p:nvPr/>
          </p:nvSpPr>
          <p:spPr>
            <a:xfrm>
              <a:off x="2868125" y="794650"/>
              <a:ext cx="2494200" cy="1671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</a:rPr>
                <a:t>Intercept: 6.78846662885</a:t>
              </a:r>
              <a:b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</a:rPr>
              </a:b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</a:rPr>
                <a:t>Slope: 0.829001511752</a:t>
              </a:r>
              <a:b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</a:rPr>
              </a:b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</a:rPr>
                <a:t>R2: 0.463386928112</a:t>
              </a:r>
              <a:endParaRPr sz="1200">
                <a:solidFill>
                  <a:schemeClr val="dk1"/>
                </a:solidFill>
                <a:highlight>
                  <a:srgbClr val="FFFFFF"/>
                </a:highlight>
              </a:endParaRPr>
            </a:p>
            <a:p>
              <a:pPr indent="0" lvl="0" marL="0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dk1"/>
                </a:solidFill>
                <a:highlight>
                  <a:srgbClr val="FFFFFF"/>
                </a:highlight>
              </a:endParaRPr>
            </a:p>
          </p:txBody>
        </p:sp>
      </p:grpSp>
      <p:pic>
        <p:nvPicPr>
          <p:cNvPr id="86" name="Shape 8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8688" y="894250"/>
            <a:ext cx="1891250" cy="38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/>
          <p:nvPr/>
        </p:nvSpPr>
        <p:spPr>
          <a:xfrm>
            <a:off x="250500" y="126475"/>
            <a:ext cx="7116900" cy="6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Roboto Condensed"/>
                <a:ea typeface="Roboto Condensed"/>
                <a:cs typeface="Roboto Condensed"/>
                <a:sym typeface="Roboto Condensed"/>
              </a:rPr>
              <a:t>Case Study:</a:t>
            </a:r>
            <a:r>
              <a:rPr lang="en" sz="2400">
                <a:latin typeface="Roboto Condensed"/>
                <a:ea typeface="Roboto Condensed"/>
                <a:cs typeface="Roboto Condensed"/>
                <a:sym typeface="Roboto Condensed"/>
              </a:rPr>
              <a:t> Historical Housing Sale Data in Seattle</a:t>
            </a:r>
            <a:endParaRPr sz="24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92" name="Shape 92"/>
          <p:cNvSpPr txBox="1"/>
          <p:nvPr/>
        </p:nvSpPr>
        <p:spPr>
          <a:xfrm>
            <a:off x="200250" y="4463225"/>
            <a:ext cx="8457900" cy="6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"/>
                <a:ea typeface="Roboto Condensed"/>
                <a:cs typeface="Roboto Condensed"/>
                <a:sym typeface="Roboto Condensed"/>
              </a:rPr>
              <a:t>Data source: https://www.coursera.org/learn/ml-foundations/supplement/RP8te/reading-predicting-house-prices-assignment</a:t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cxnSp>
        <p:nvCxnSpPr>
          <p:cNvPr id="93" name="Shape 93"/>
          <p:cNvCxnSpPr/>
          <p:nvPr/>
        </p:nvCxnSpPr>
        <p:spPr>
          <a:xfrm>
            <a:off x="310625" y="709000"/>
            <a:ext cx="5940000" cy="0"/>
          </a:xfrm>
          <a:prstGeom prst="straightConnector1">
            <a:avLst/>
          </a:prstGeom>
          <a:noFill/>
          <a:ln cap="flat" cmpd="sng" w="38100">
            <a:solidFill>
              <a:srgbClr val="D6BA7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4" name="Shape 94"/>
          <p:cNvSpPr txBox="1"/>
          <p:nvPr/>
        </p:nvSpPr>
        <p:spPr>
          <a:xfrm>
            <a:off x="373575" y="880900"/>
            <a:ext cx="2948700" cy="28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Roboto Condensed"/>
                <a:ea typeface="Roboto Condensed"/>
                <a:cs typeface="Roboto Condensed"/>
                <a:sym typeface="Roboto Condensed"/>
              </a:rPr>
              <a:t>What are the three most important things in real estate?</a:t>
            </a:r>
            <a:endParaRPr sz="22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95" name="Shape 95"/>
          <p:cNvSpPr txBox="1"/>
          <p:nvPr/>
        </p:nvSpPr>
        <p:spPr>
          <a:xfrm>
            <a:off x="783900" y="2010700"/>
            <a:ext cx="2948700" cy="5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>
              <a:spcBef>
                <a:spcPts val="0"/>
              </a:spcBef>
              <a:spcAft>
                <a:spcPts val="0"/>
              </a:spcAft>
              <a:buSzPts val="2200"/>
              <a:buFont typeface="Roboto Condensed"/>
              <a:buChar char="●"/>
            </a:pPr>
            <a:r>
              <a:rPr lang="en" sz="2200">
                <a:latin typeface="Roboto Condensed"/>
                <a:ea typeface="Roboto Condensed"/>
                <a:cs typeface="Roboto Condensed"/>
                <a:sym typeface="Roboto Condensed"/>
              </a:rPr>
              <a:t>Location</a:t>
            </a:r>
            <a:endParaRPr sz="22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96" name="Shape 96"/>
          <p:cNvSpPr txBox="1"/>
          <p:nvPr/>
        </p:nvSpPr>
        <p:spPr>
          <a:xfrm>
            <a:off x="783900" y="2467900"/>
            <a:ext cx="2948700" cy="5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>
              <a:spcBef>
                <a:spcPts val="0"/>
              </a:spcBef>
              <a:spcAft>
                <a:spcPts val="0"/>
              </a:spcAft>
              <a:buSzPts val="2200"/>
              <a:buFont typeface="Roboto Condensed"/>
              <a:buChar char="●"/>
            </a:pPr>
            <a:r>
              <a:rPr lang="en" sz="2200">
                <a:latin typeface="Roboto Condensed"/>
                <a:ea typeface="Roboto Condensed"/>
                <a:cs typeface="Roboto Condensed"/>
                <a:sym typeface="Roboto Condensed"/>
              </a:rPr>
              <a:t>Location</a:t>
            </a:r>
            <a:endParaRPr sz="22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97" name="Shape 97"/>
          <p:cNvSpPr txBox="1"/>
          <p:nvPr/>
        </p:nvSpPr>
        <p:spPr>
          <a:xfrm>
            <a:off x="783900" y="2925100"/>
            <a:ext cx="2948700" cy="5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>
              <a:spcBef>
                <a:spcPts val="0"/>
              </a:spcBef>
              <a:spcAft>
                <a:spcPts val="0"/>
              </a:spcAft>
              <a:buSzPts val="2200"/>
              <a:buFont typeface="Roboto Condensed"/>
              <a:buChar char="●"/>
            </a:pPr>
            <a:r>
              <a:rPr lang="en" sz="2200">
                <a:latin typeface="Roboto Condensed"/>
                <a:ea typeface="Roboto Condensed"/>
                <a:cs typeface="Roboto Condensed"/>
                <a:sym typeface="Roboto Condensed"/>
              </a:rPr>
              <a:t>Location</a:t>
            </a:r>
            <a:endParaRPr sz="22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grpSp>
        <p:nvGrpSpPr>
          <p:cNvPr id="98" name="Shape 98"/>
          <p:cNvGrpSpPr/>
          <p:nvPr/>
        </p:nvGrpSpPr>
        <p:grpSpPr>
          <a:xfrm>
            <a:off x="3241600" y="2315500"/>
            <a:ext cx="5669546" cy="2333523"/>
            <a:chOff x="3241600" y="2315500"/>
            <a:chExt cx="5669546" cy="2333523"/>
          </a:xfrm>
        </p:grpSpPr>
        <p:grpSp>
          <p:nvGrpSpPr>
            <p:cNvPr id="99" name="Shape 99"/>
            <p:cNvGrpSpPr/>
            <p:nvPr/>
          </p:nvGrpSpPr>
          <p:grpSpPr>
            <a:xfrm>
              <a:off x="3668125" y="2315500"/>
              <a:ext cx="4816500" cy="2182800"/>
              <a:chOff x="3668125" y="2315500"/>
              <a:chExt cx="4816500" cy="2182800"/>
            </a:xfrm>
          </p:grpSpPr>
          <p:sp>
            <p:nvSpPr>
              <p:cNvPr id="100" name="Shape 100"/>
              <p:cNvSpPr txBox="1"/>
              <p:nvPr/>
            </p:nvSpPr>
            <p:spPr>
              <a:xfrm>
                <a:off x="3668125" y="2315500"/>
                <a:ext cx="4816500" cy="218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200">
                    <a:solidFill>
                      <a:schemeClr val="dk1"/>
                    </a:solidFill>
                    <a:latin typeface="Roboto Condensed"/>
                    <a:ea typeface="Roboto Condensed"/>
                    <a:cs typeface="Roboto Condensed"/>
                    <a:sym typeface="Roboto Condensed"/>
                  </a:rPr>
                  <a:t>to</a:t>
                </a:r>
                <a:endParaRPr sz="600">
                  <a:solidFill>
                    <a:schemeClr val="dk1"/>
                  </a:solidFill>
                  <a:latin typeface="Roboto Condensed"/>
                  <a:ea typeface="Roboto Condensed"/>
                  <a:cs typeface="Roboto Condensed"/>
                  <a:sym typeface="Roboto Condensed"/>
                </a:endParaRPr>
              </a:p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>
                  <a:solidFill>
                    <a:schemeClr val="dk1"/>
                  </a:solidFill>
                  <a:latin typeface="Roboto Condensed"/>
                  <a:ea typeface="Roboto Condensed"/>
                  <a:cs typeface="Roboto Condensed"/>
                  <a:sym typeface="Roboto Condensed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200">
                  <a:solidFill>
                    <a:schemeClr val="dk1"/>
                  </a:solidFill>
                  <a:latin typeface="Roboto Condensed"/>
                  <a:ea typeface="Roboto Condensed"/>
                  <a:cs typeface="Roboto Condensed"/>
                  <a:sym typeface="Roboto Condensed"/>
                </a:endParaRPr>
              </a:p>
              <a:p>
                <a:pPr indent="0" lvl="0" marL="0" rtl="0" algn="just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200">
                  <a:solidFill>
                    <a:schemeClr val="dk1"/>
                  </a:solidFill>
                  <a:latin typeface="Roboto Condensed"/>
                  <a:ea typeface="Roboto Condensed"/>
                  <a:cs typeface="Roboto Condensed"/>
                  <a:sym typeface="Roboto Condensed"/>
                </a:endParaRPr>
              </a:p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200">
                  <a:solidFill>
                    <a:schemeClr val="dk1"/>
                  </a:solidFill>
                  <a:latin typeface="Roboto Condensed"/>
                  <a:ea typeface="Roboto Condensed"/>
                  <a:cs typeface="Roboto Condensed"/>
                  <a:sym typeface="Roboto Condensed"/>
                </a:endParaRPr>
              </a:p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200">
                  <a:solidFill>
                    <a:schemeClr val="dk1"/>
                  </a:solidFill>
                  <a:latin typeface="Roboto Condensed"/>
                  <a:ea typeface="Roboto Condensed"/>
                  <a:cs typeface="Roboto Condensed"/>
                  <a:sym typeface="Roboto Condensed"/>
                </a:endParaRPr>
              </a:p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200">
                  <a:solidFill>
                    <a:schemeClr val="dk1"/>
                  </a:solidFill>
                  <a:latin typeface="Roboto Condensed"/>
                  <a:ea typeface="Roboto Condensed"/>
                  <a:cs typeface="Roboto Condensed"/>
                  <a:sym typeface="Roboto Condensed"/>
                </a:endParaRPr>
              </a:p>
            </p:txBody>
          </p:sp>
          <p:pic>
            <p:nvPicPr>
              <p:cNvPr id="101" name="Shape 101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4155550" y="2806100"/>
                <a:ext cx="3962400" cy="2667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02" name="Shape 102"/>
            <p:cNvPicPr preferRelativeResize="0"/>
            <p:nvPr/>
          </p:nvPicPr>
          <p:blipFill rotWithShape="1">
            <a:blip r:embed="rId4">
              <a:alphaModFix/>
            </a:blip>
            <a:srcRect b="35113" l="18837" r="25904" t="43020"/>
            <a:stretch/>
          </p:blipFill>
          <p:spPr>
            <a:xfrm>
              <a:off x="3241600" y="3246850"/>
              <a:ext cx="5669546" cy="140217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3" name="Shape 103"/>
          <p:cNvGrpSpPr/>
          <p:nvPr/>
        </p:nvGrpSpPr>
        <p:grpSpPr>
          <a:xfrm>
            <a:off x="3668125" y="839050"/>
            <a:ext cx="4673700" cy="2182800"/>
            <a:chOff x="3668125" y="839050"/>
            <a:chExt cx="4673700" cy="2182800"/>
          </a:xfrm>
        </p:grpSpPr>
        <p:sp>
          <p:nvSpPr>
            <p:cNvPr id="104" name="Shape 104"/>
            <p:cNvSpPr txBox="1"/>
            <p:nvPr/>
          </p:nvSpPr>
          <p:spPr>
            <a:xfrm>
              <a:off x="3668125" y="839050"/>
              <a:ext cx="4673700" cy="218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solidFill>
                    <a:schemeClr val="dk1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By creating zip code indicators we can move from a single featured line:</a:t>
              </a:r>
              <a:endParaRPr sz="22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  <a:p>
              <a:pPr indent="457200" lvl="0" marL="137160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2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  <a:p>
              <a:pPr indent="457200" lvl="0" marL="137160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2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  <a:p>
              <a:pPr indent="0" lvl="0" marL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2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2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pic>
          <p:nvPicPr>
            <p:cNvPr id="105" name="Shape 10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080752" y="1793872"/>
              <a:ext cx="1991250" cy="4022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6" name="Shape 106"/>
          <p:cNvGrpSpPr/>
          <p:nvPr/>
        </p:nvGrpSpPr>
        <p:grpSpPr>
          <a:xfrm>
            <a:off x="4099025" y="2691224"/>
            <a:ext cx="4047385" cy="531850"/>
            <a:chOff x="1936372" y="2200275"/>
            <a:chExt cx="5514900" cy="724690"/>
          </a:xfrm>
        </p:grpSpPr>
        <p:sp>
          <p:nvSpPr>
            <p:cNvPr id="107" name="Shape 107"/>
            <p:cNvSpPr/>
            <p:nvPr/>
          </p:nvSpPr>
          <p:spPr>
            <a:xfrm>
              <a:off x="1936372" y="2219965"/>
              <a:ext cx="5514900" cy="7050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08" name="Shape 10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981200" y="2200275"/>
              <a:ext cx="5181600" cy="5905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/>
          <p:nvPr/>
        </p:nvSpPr>
        <p:spPr>
          <a:xfrm>
            <a:off x="250500" y="126475"/>
            <a:ext cx="7116900" cy="6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Roboto Condensed"/>
                <a:ea typeface="Roboto Condensed"/>
                <a:cs typeface="Roboto Condensed"/>
                <a:sym typeface="Roboto Condensed"/>
              </a:rPr>
              <a:t>Case Study:</a:t>
            </a:r>
            <a:r>
              <a:rPr lang="en" sz="2400">
                <a:latin typeface="Roboto Condensed"/>
                <a:ea typeface="Roboto Condensed"/>
                <a:cs typeface="Roboto Condensed"/>
                <a:sym typeface="Roboto Condensed"/>
              </a:rPr>
              <a:t> Historical Housing Sale Data in Seattle</a:t>
            </a:r>
            <a:endParaRPr sz="24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14" name="Shape 114"/>
          <p:cNvSpPr txBox="1"/>
          <p:nvPr/>
        </p:nvSpPr>
        <p:spPr>
          <a:xfrm>
            <a:off x="200250" y="4463225"/>
            <a:ext cx="8457900" cy="6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"/>
                <a:ea typeface="Roboto Condensed"/>
                <a:cs typeface="Roboto Condensed"/>
                <a:sym typeface="Roboto Condensed"/>
              </a:rPr>
              <a:t>Data source: https://www.coursera.org/learn/ml-foundations/supplement/RP8te/reading-predicting-house-prices-assignment</a:t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cxnSp>
        <p:nvCxnSpPr>
          <p:cNvPr id="115" name="Shape 115"/>
          <p:cNvCxnSpPr/>
          <p:nvPr/>
        </p:nvCxnSpPr>
        <p:spPr>
          <a:xfrm>
            <a:off x="310625" y="709000"/>
            <a:ext cx="5940000" cy="0"/>
          </a:xfrm>
          <a:prstGeom prst="straightConnector1">
            <a:avLst/>
          </a:prstGeom>
          <a:noFill/>
          <a:ln cap="flat" cmpd="sng" w="38100">
            <a:solidFill>
              <a:srgbClr val="D6BA73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16" name="Shape 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9225" y="890275"/>
            <a:ext cx="6252982" cy="342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Shape 1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8931" y="890279"/>
            <a:ext cx="6252975" cy="342054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8" name="Shape 118"/>
          <p:cNvGrpSpPr/>
          <p:nvPr/>
        </p:nvGrpSpPr>
        <p:grpSpPr>
          <a:xfrm>
            <a:off x="108206" y="762850"/>
            <a:ext cx="3014794" cy="1041216"/>
            <a:chOff x="108206" y="762850"/>
            <a:chExt cx="3014794" cy="1041216"/>
          </a:xfrm>
        </p:grpSpPr>
        <p:sp>
          <p:nvSpPr>
            <p:cNvPr id="119" name="Shape 119"/>
            <p:cNvSpPr txBox="1"/>
            <p:nvPr/>
          </p:nvSpPr>
          <p:spPr>
            <a:xfrm>
              <a:off x="174300" y="762850"/>
              <a:ext cx="2948700" cy="66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200">
                  <a:latin typeface="Roboto Condensed"/>
                  <a:ea typeface="Roboto Condensed"/>
                  <a:cs typeface="Roboto Condensed"/>
                  <a:sym typeface="Roboto Condensed"/>
                </a:rPr>
                <a:t>Varying Intercept</a:t>
              </a:r>
              <a:endParaRPr b="1" sz="2200"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grpSp>
          <p:nvGrpSpPr>
            <p:cNvPr id="120" name="Shape 120"/>
            <p:cNvGrpSpPr/>
            <p:nvPr/>
          </p:nvGrpSpPr>
          <p:grpSpPr>
            <a:xfrm>
              <a:off x="108206" y="1425488"/>
              <a:ext cx="2280963" cy="378578"/>
              <a:chOff x="1936372" y="2200275"/>
              <a:chExt cx="5514900" cy="724690"/>
            </a:xfrm>
          </p:grpSpPr>
          <p:sp>
            <p:nvSpPr>
              <p:cNvPr id="121" name="Shape 121"/>
              <p:cNvSpPr/>
              <p:nvPr/>
            </p:nvSpPr>
            <p:spPr>
              <a:xfrm>
                <a:off x="1936372" y="2219965"/>
                <a:ext cx="5514900" cy="705000"/>
              </a:xfrm>
              <a:prstGeom prst="rect">
                <a:avLst/>
              </a:prstGeom>
              <a:solidFill>
                <a:srgbClr val="FFFFFF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122" name="Shape 122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1981200" y="2200275"/>
                <a:ext cx="5181600" cy="5905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23" name="Shape 123"/>
          <p:cNvGrpSpPr/>
          <p:nvPr/>
        </p:nvGrpSpPr>
        <p:grpSpPr>
          <a:xfrm>
            <a:off x="98100" y="1982050"/>
            <a:ext cx="2948700" cy="1746213"/>
            <a:chOff x="98100" y="1982050"/>
            <a:chExt cx="2948700" cy="1746213"/>
          </a:xfrm>
        </p:grpSpPr>
        <p:grpSp>
          <p:nvGrpSpPr>
            <p:cNvPr id="124" name="Shape 124"/>
            <p:cNvGrpSpPr/>
            <p:nvPr/>
          </p:nvGrpSpPr>
          <p:grpSpPr>
            <a:xfrm>
              <a:off x="98100" y="1982050"/>
              <a:ext cx="2948700" cy="1295400"/>
              <a:chOff x="98100" y="1982050"/>
              <a:chExt cx="2948700" cy="1295400"/>
            </a:xfrm>
          </p:grpSpPr>
          <p:sp>
            <p:nvSpPr>
              <p:cNvPr id="125" name="Shape 125"/>
              <p:cNvSpPr txBox="1"/>
              <p:nvPr/>
            </p:nvSpPr>
            <p:spPr>
              <a:xfrm>
                <a:off x="98100" y="1982050"/>
                <a:ext cx="2948700" cy="66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2200">
                    <a:latin typeface="Roboto Condensed"/>
                    <a:ea typeface="Roboto Condensed"/>
                    <a:cs typeface="Roboto Condensed"/>
                    <a:sym typeface="Roboto Condensed"/>
                  </a:rPr>
                  <a:t>Varying Intercept </a:t>
                </a:r>
                <a:endParaRPr b="1" sz="2200">
                  <a:latin typeface="Roboto Condensed"/>
                  <a:ea typeface="Roboto Condensed"/>
                  <a:cs typeface="Roboto Condensed"/>
                  <a:sym typeface="Roboto Condensed"/>
                </a:endParaRPr>
              </a:p>
              <a:p>
                <a:pPr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2200">
                    <a:latin typeface="Roboto Condensed"/>
                    <a:ea typeface="Roboto Condensed"/>
                    <a:cs typeface="Roboto Condensed"/>
                    <a:sym typeface="Roboto Condensed"/>
                  </a:rPr>
                  <a:t>Varying Slope</a:t>
                </a:r>
                <a:endParaRPr b="1" sz="2200">
                  <a:latin typeface="Roboto Condensed"/>
                  <a:ea typeface="Roboto Condensed"/>
                  <a:cs typeface="Roboto Condensed"/>
                  <a:sym typeface="Roboto Condensed"/>
                </a:endParaRPr>
              </a:p>
            </p:txBody>
          </p:sp>
          <p:pic>
            <p:nvPicPr>
              <p:cNvPr id="126" name="Shape 126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152400" y="2961875"/>
                <a:ext cx="2086391" cy="3155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27" name="Shape 127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108188" y="3394888"/>
              <a:ext cx="2409825" cy="3333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7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70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/>
          <p:nvPr/>
        </p:nvSpPr>
        <p:spPr>
          <a:xfrm>
            <a:off x="250500" y="126475"/>
            <a:ext cx="7116900" cy="6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Roboto Condensed"/>
                <a:ea typeface="Roboto Condensed"/>
                <a:cs typeface="Roboto Condensed"/>
                <a:sym typeface="Roboto Condensed"/>
              </a:rPr>
              <a:t>Pooling:</a:t>
            </a:r>
            <a:r>
              <a:rPr lang="en" sz="2400"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lang="en" sz="2400">
                <a:latin typeface="Roboto Condensed"/>
                <a:ea typeface="Roboto Condensed"/>
                <a:cs typeface="Roboto Condensed"/>
                <a:sym typeface="Roboto Condensed"/>
              </a:rPr>
              <a:t>Complete, no, and partial pooling</a:t>
            </a:r>
            <a:endParaRPr sz="24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cxnSp>
        <p:nvCxnSpPr>
          <p:cNvPr id="133" name="Shape 133"/>
          <p:cNvCxnSpPr/>
          <p:nvPr/>
        </p:nvCxnSpPr>
        <p:spPr>
          <a:xfrm>
            <a:off x="310625" y="709000"/>
            <a:ext cx="5940000" cy="0"/>
          </a:xfrm>
          <a:prstGeom prst="straightConnector1">
            <a:avLst/>
          </a:prstGeom>
          <a:noFill/>
          <a:ln cap="flat" cmpd="sng" w="38100">
            <a:solidFill>
              <a:srgbClr val="D6BA7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4" name="Shape 134"/>
          <p:cNvSpPr txBox="1"/>
          <p:nvPr/>
        </p:nvSpPr>
        <p:spPr>
          <a:xfrm>
            <a:off x="326700" y="1524850"/>
            <a:ext cx="8568900" cy="6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In the varying-slope varying-intercept, what would happen if we predicted on a new zip code?</a:t>
            </a:r>
            <a:endParaRPr sz="22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35" name="Shape 135"/>
          <p:cNvSpPr txBox="1"/>
          <p:nvPr/>
        </p:nvSpPr>
        <p:spPr>
          <a:xfrm>
            <a:off x="402900" y="3353650"/>
            <a:ext cx="8568900" cy="6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Roboto Condensed"/>
                <a:ea typeface="Roboto Condensed"/>
                <a:cs typeface="Roboto Condensed"/>
                <a:sym typeface="Roboto Condensed"/>
              </a:rPr>
              <a:t>What if we had a zip code that lacked fully representative data? I.e. imagine we were predicting the effect of waterfront on price, but had coastal zip codes without waterfront property records</a:t>
            </a:r>
            <a:endParaRPr sz="22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136" name="Shape 1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8250" y="2437175"/>
            <a:ext cx="7772400" cy="34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 txBox="1"/>
          <p:nvPr/>
        </p:nvSpPr>
        <p:spPr>
          <a:xfrm>
            <a:off x="250500" y="126475"/>
            <a:ext cx="7116900" cy="6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Roboto Condensed"/>
                <a:ea typeface="Roboto Condensed"/>
                <a:cs typeface="Roboto Condensed"/>
                <a:sym typeface="Roboto Condensed"/>
              </a:rPr>
              <a:t>Pooling:</a:t>
            </a:r>
            <a:r>
              <a:rPr lang="en" sz="2400">
                <a:latin typeface="Roboto Condensed"/>
                <a:ea typeface="Roboto Condensed"/>
                <a:cs typeface="Roboto Condensed"/>
                <a:sym typeface="Roboto Condensed"/>
              </a:rPr>
              <a:t> Complete, no, and partial pooling</a:t>
            </a:r>
            <a:endParaRPr sz="24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cxnSp>
        <p:nvCxnSpPr>
          <p:cNvPr id="142" name="Shape 142"/>
          <p:cNvCxnSpPr/>
          <p:nvPr/>
        </p:nvCxnSpPr>
        <p:spPr>
          <a:xfrm>
            <a:off x="310625" y="709000"/>
            <a:ext cx="5940000" cy="0"/>
          </a:xfrm>
          <a:prstGeom prst="straightConnector1">
            <a:avLst/>
          </a:prstGeom>
          <a:noFill/>
          <a:ln cap="flat" cmpd="sng" w="38100">
            <a:solidFill>
              <a:srgbClr val="D6BA73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43" name="Shape 143"/>
          <p:cNvGrpSpPr/>
          <p:nvPr/>
        </p:nvGrpSpPr>
        <p:grpSpPr>
          <a:xfrm>
            <a:off x="302230" y="2796834"/>
            <a:ext cx="1987500" cy="2157216"/>
            <a:chOff x="302230" y="2796834"/>
            <a:chExt cx="1987500" cy="2157216"/>
          </a:xfrm>
        </p:grpSpPr>
        <p:sp>
          <p:nvSpPr>
            <p:cNvPr id="144" name="Shape 144"/>
            <p:cNvSpPr/>
            <p:nvPr/>
          </p:nvSpPr>
          <p:spPr>
            <a:xfrm>
              <a:off x="401375" y="3691950"/>
              <a:ext cx="347700" cy="347700"/>
            </a:xfrm>
            <a:prstGeom prst="ellipse">
              <a:avLst/>
            </a:prstGeom>
            <a:solidFill>
              <a:srgbClr val="D6BA7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Shape 145"/>
            <p:cNvSpPr/>
            <p:nvPr/>
          </p:nvSpPr>
          <p:spPr>
            <a:xfrm>
              <a:off x="934775" y="3691950"/>
              <a:ext cx="347700" cy="347700"/>
            </a:xfrm>
            <a:prstGeom prst="ellipse">
              <a:avLst/>
            </a:prstGeom>
            <a:solidFill>
              <a:srgbClr val="D6BA7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Shape 146"/>
            <p:cNvSpPr/>
            <p:nvPr/>
          </p:nvSpPr>
          <p:spPr>
            <a:xfrm>
              <a:off x="1468175" y="3691950"/>
              <a:ext cx="347700" cy="347700"/>
            </a:xfrm>
            <a:prstGeom prst="ellipse">
              <a:avLst/>
            </a:prstGeom>
            <a:solidFill>
              <a:srgbClr val="D6BA7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Shape 147"/>
            <p:cNvSpPr/>
            <p:nvPr/>
          </p:nvSpPr>
          <p:spPr>
            <a:xfrm>
              <a:off x="401375" y="4149150"/>
              <a:ext cx="347700" cy="347700"/>
            </a:xfrm>
            <a:prstGeom prst="ellipse">
              <a:avLst/>
            </a:prstGeom>
            <a:solidFill>
              <a:srgbClr val="D6BA7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Shape 148"/>
            <p:cNvSpPr/>
            <p:nvPr/>
          </p:nvSpPr>
          <p:spPr>
            <a:xfrm>
              <a:off x="934775" y="4149150"/>
              <a:ext cx="347700" cy="347700"/>
            </a:xfrm>
            <a:prstGeom prst="ellipse">
              <a:avLst/>
            </a:prstGeom>
            <a:solidFill>
              <a:srgbClr val="D6BA7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Shape 149"/>
            <p:cNvSpPr/>
            <p:nvPr/>
          </p:nvSpPr>
          <p:spPr>
            <a:xfrm>
              <a:off x="1468175" y="4149150"/>
              <a:ext cx="347700" cy="347700"/>
            </a:xfrm>
            <a:prstGeom prst="ellipse">
              <a:avLst/>
            </a:prstGeom>
            <a:solidFill>
              <a:srgbClr val="D6BA7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Shape 150"/>
            <p:cNvSpPr/>
            <p:nvPr/>
          </p:nvSpPr>
          <p:spPr>
            <a:xfrm>
              <a:off x="401375" y="4606350"/>
              <a:ext cx="347700" cy="347700"/>
            </a:xfrm>
            <a:prstGeom prst="ellipse">
              <a:avLst/>
            </a:prstGeom>
            <a:solidFill>
              <a:srgbClr val="D6BA7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Shape 151"/>
            <p:cNvSpPr/>
            <p:nvPr/>
          </p:nvSpPr>
          <p:spPr>
            <a:xfrm>
              <a:off x="934775" y="4606350"/>
              <a:ext cx="347700" cy="347700"/>
            </a:xfrm>
            <a:prstGeom prst="ellipse">
              <a:avLst/>
            </a:prstGeom>
            <a:solidFill>
              <a:srgbClr val="D6BA7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Shape 152"/>
            <p:cNvSpPr/>
            <p:nvPr/>
          </p:nvSpPr>
          <p:spPr>
            <a:xfrm>
              <a:off x="1468175" y="4606350"/>
              <a:ext cx="347700" cy="347700"/>
            </a:xfrm>
            <a:prstGeom prst="ellipse">
              <a:avLst/>
            </a:prstGeom>
            <a:solidFill>
              <a:srgbClr val="D6BA7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Shape 153"/>
            <p:cNvSpPr txBox="1"/>
            <p:nvPr/>
          </p:nvSpPr>
          <p:spPr>
            <a:xfrm rot="-2700000">
              <a:off x="285495" y="3083236"/>
              <a:ext cx="954170" cy="34789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 Condensed"/>
                  <a:ea typeface="Roboto Condensed"/>
                  <a:cs typeface="Roboto Condensed"/>
                  <a:sym typeface="Roboto Condensed"/>
                </a:rPr>
                <a:t>Group 1</a:t>
              </a:r>
              <a:endParaRPr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154" name="Shape 154"/>
            <p:cNvSpPr txBox="1"/>
            <p:nvPr/>
          </p:nvSpPr>
          <p:spPr>
            <a:xfrm rot="-2700000">
              <a:off x="818895" y="3083236"/>
              <a:ext cx="954170" cy="34789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 Condensed"/>
                  <a:ea typeface="Roboto Condensed"/>
                  <a:cs typeface="Roboto Condensed"/>
                  <a:sym typeface="Roboto Condensed"/>
                </a:rPr>
                <a:t>Group 2</a:t>
              </a:r>
              <a:endParaRPr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155" name="Shape 155"/>
            <p:cNvSpPr txBox="1"/>
            <p:nvPr/>
          </p:nvSpPr>
          <p:spPr>
            <a:xfrm rot="-2700000">
              <a:off x="1352295" y="3083236"/>
              <a:ext cx="954170" cy="34789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 Condensed"/>
                  <a:ea typeface="Roboto Condensed"/>
                  <a:cs typeface="Roboto Condensed"/>
                  <a:sym typeface="Roboto Condensed"/>
                </a:rPr>
                <a:t>Group 3</a:t>
              </a:r>
              <a:endParaRPr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</p:grpSp>
      <p:grpSp>
        <p:nvGrpSpPr>
          <p:cNvPr id="156" name="Shape 156"/>
          <p:cNvGrpSpPr/>
          <p:nvPr/>
        </p:nvGrpSpPr>
        <p:grpSpPr>
          <a:xfrm>
            <a:off x="2969230" y="2720634"/>
            <a:ext cx="1987500" cy="2233416"/>
            <a:chOff x="2969230" y="2720634"/>
            <a:chExt cx="1987500" cy="2233416"/>
          </a:xfrm>
        </p:grpSpPr>
        <p:sp>
          <p:nvSpPr>
            <p:cNvPr id="157" name="Shape 157"/>
            <p:cNvSpPr/>
            <p:nvPr/>
          </p:nvSpPr>
          <p:spPr>
            <a:xfrm>
              <a:off x="3127900" y="3691950"/>
              <a:ext cx="347700" cy="347700"/>
            </a:xfrm>
            <a:prstGeom prst="ellipse">
              <a:avLst/>
            </a:prstGeom>
            <a:solidFill>
              <a:srgbClr val="D6BA7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Shape 158"/>
            <p:cNvSpPr/>
            <p:nvPr/>
          </p:nvSpPr>
          <p:spPr>
            <a:xfrm>
              <a:off x="3661300" y="3691950"/>
              <a:ext cx="347700" cy="347700"/>
            </a:xfrm>
            <a:prstGeom prst="ellipse">
              <a:avLst/>
            </a:prstGeom>
            <a:solidFill>
              <a:srgbClr val="69020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Shape 159"/>
            <p:cNvSpPr/>
            <p:nvPr/>
          </p:nvSpPr>
          <p:spPr>
            <a:xfrm>
              <a:off x="4194700" y="3691950"/>
              <a:ext cx="347700" cy="347700"/>
            </a:xfrm>
            <a:prstGeom prst="ellipse">
              <a:avLst/>
            </a:prstGeom>
            <a:solidFill>
              <a:srgbClr val="73575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Shape 160"/>
            <p:cNvSpPr/>
            <p:nvPr/>
          </p:nvSpPr>
          <p:spPr>
            <a:xfrm>
              <a:off x="3127900" y="4149150"/>
              <a:ext cx="347700" cy="347700"/>
            </a:xfrm>
            <a:prstGeom prst="ellipse">
              <a:avLst/>
            </a:prstGeom>
            <a:solidFill>
              <a:srgbClr val="D6BA7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Shape 161"/>
            <p:cNvSpPr/>
            <p:nvPr/>
          </p:nvSpPr>
          <p:spPr>
            <a:xfrm>
              <a:off x="3661300" y="4149150"/>
              <a:ext cx="347700" cy="347700"/>
            </a:xfrm>
            <a:prstGeom prst="ellipse">
              <a:avLst/>
            </a:prstGeom>
            <a:solidFill>
              <a:srgbClr val="69020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Shape 162"/>
            <p:cNvSpPr/>
            <p:nvPr/>
          </p:nvSpPr>
          <p:spPr>
            <a:xfrm>
              <a:off x="4194700" y="4149150"/>
              <a:ext cx="347700" cy="347700"/>
            </a:xfrm>
            <a:prstGeom prst="ellipse">
              <a:avLst/>
            </a:prstGeom>
            <a:solidFill>
              <a:srgbClr val="73575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Shape 163"/>
            <p:cNvSpPr/>
            <p:nvPr/>
          </p:nvSpPr>
          <p:spPr>
            <a:xfrm>
              <a:off x="3127900" y="4606350"/>
              <a:ext cx="347700" cy="347700"/>
            </a:xfrm>
            <a:prstGeom prst="ellipse">
              <a:avLst/>
            </a:prstGeom>
            <a:solidFill>
              <a:srgbClr val="D6BA7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Shape 164"/>
            <p:cNvSpPr/>
            <p:nvPr/>
          </p:nvSpPr>
          <p:spPr>
            <a:xfrm>
              <a:off x="3661300" y="4606350"/>
              <a:ext cx="347700" cy="347700"/>
            </a:xfrm>
            <a:prstGeom prst="ellipse">
              <a:avLst/>
            </a:prstGeom>
            <a:solidFill>
              <a:srgbClr val="69020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Shape 165"/>
            <p:cNvSpPr/>
            <p:nvPr/>
          </p:nvSpPr>
          <p:spPr>
            <a:xfrm>
              <a:off x="4194700" y="4606350"/>
              <a:ext cx="347700" cy="347700"/>
            </a:xfrm>
            <a:prstGeom prst="ellipse">
              <a:avLst/>
            </a:prstGeom>
            <a:solidFill>
              <a:srgbClr val="73575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Shape 166"/>
            <p:cNvSpPr txBox="1"/>
            <p:nvPr/>
          </p:nvSpPr>
          <p:spPr>
            <a:xfrm rot="-2700000">
              <a:off x="2952495" y="3007036"/>
              <a:ext cx="954170" cy="34789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 Condensed"/>
                  <a:ea typeface="Roboto Condensed"/>
                  <a:cs typeface="Roboto Condensed"/>
                  <a:sym typeface="Roboto Condensed"/>
                </a:rPr>
                <a:t>Group 1</a:t>
              </a:r>
              <a:endParaRPr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167" name="Shape 167"/>
            <p:cNvSpPr txBox="1"/>
            <p:nvPr/>
          </p:nvSpPr>
          <p:spPr>
            <a:xfrm rot="-2700000">
              <a:off x="3485895" y="3007036"/>
              <a:ext cx="954170" cy="34789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 Condensed"/>
                  <a:ea typeface="Roboto Condensed"/>
                  <a:cs typeface="Roboto Condensed"/>
                  <a:sym typeface="Roboto Condensed"/>
                </a:rPr>
                <a:t>Group 2</a:t>
              </a:r>
              <a:endParaRPr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168" name="Shape 168"/>
            <p:cNvSpPr txBox="1"/>
            <p:nvPr/>
          </p:nvSpPr>
          <p:spPr>
            <a:xfrm rot="-2700000">
              <a:off x="4019295" y="3007036"/>
              <a:ext cx="954170" cy="34789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 Condensed"/>
                  <a:ea typeface="Roboto Condensed"/>
                  <a:cs typeface="Roboto Condensed"/>
                  <a:sym typeface="Roboto Condensed"/>
                </a:rPr>
                <a:t>Group 3</a:t>
              </a:r>
              <a:endParaRPr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</p:grpSp>
      <p:grpSp>
        <p:nvGrpSpPr>
          <p:cNvPr id="169" name="Shape 169"/>
          <p:cNvGrpSpPr/>
          <p:nvPr/>
        </p:nvGrpSpPr>
        <p:grpSpPr>
          <a:xfrm>
            <a:off x="174300" y="1067650"/>
            <a:ext cx="2323800" cy="1119900"/>
            <a:chOff x="174300" y="1067650"/>
            <a:chExt cx="2323800" cy="1119900"/>
          </a:xfrm>
        </p:grpSpPr>
        <p:sp>
          <p:nvSpPr>
            <p:cNvPr id="170" name="Shape 170"/>
            <p:cNvSpPr txBox="1"/>
            <p:nvPr/>
          </p:nvSpPr>
          <p:spPr>
            <a:xfrm>
              <a:off x="174300" y="1067650"/>
              <a:ext cx="2323800" cy="66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200">
                  <a:latin typeface="Roboto Condensed"/>
                  <a:ea typeface="Roboto Condensed"/>
                  <a:cs typeface="Roboto Condensed"/>
                  <a:sym typeface="Roboto Condensed"/>
                </a:rPr>
                <a:t>Complete Pooling</a:t>
              </a:r>
              <a:endParaRPr b="1" sz="2200"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171" name="Shape 171"/>
            <p:cNvSpPr txBox="1"/>
            <p:nvPr/>
          </p:nvSpPr>
          <p:spPr>
            <a:xfrm>
              <a:off x="326700" y="1524850"/>
              <a:ext cx="2165700" cy="66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latin typeface="Roboto Condensed"/>
                  <a:ea typeface="Roboto Condensed"/>
                  <a:cs typeface="Roboto Condensed"/>
                  <a:sym typeface="Roboto Condensed"/>
                </a:rPr>
                <a:t>All groups are given the same slope and intercept.</a:t>
              </a:r>
              <a:endParaRPr sz="2200"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</p:grpSp>
      <p:grpSp>
        <p:nvGrpSpPr>
          <p:cNvPr id="172" name="Shape 172"/>
          <p:cNvGrpSpPr/>
          <p:nvPr/>
        </p:nvGrpSpPr>
        <p:grpSpPr>
          <a:xfrm>
            <a:off x="2880125" y="1067650"/>
            <a:ext cx="2337275" cy="1068950"/>
            <a:chOff x="2880125" y="1067650"/>
            <a:chExt cx="2337275" cy="1068950"/>
          </a:xfrm>
        </p:grpSpPr>
        <p:sp>
          <p:nvSpPr>
            <p:cNvPr id="173" name="Shape 173"/>
            <p:cNvSpPr txBox="1"/>
            <p:nvPr/>
          </p:nvSpPr>
          <p:spPr>
            <a:xfrm>
              <a:off x="3051700" y="1067650"/>
              <a:ext cx="2165700" cy="66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200">
                  <a:latin typeface="Roboto Condensed"/>
                  <a:ea typeface="Roboto Condensed"/>
                  <a:cs typeface="Roboto Condensed"/>
                  <a:sym typeface="Roboto Condensed"/>
                </a:rPr>
                <a:t>No </a:t>
              </a:r>
              <a:r>
                <a:rPr b="1" lang="en" sz="2200">
                  <a:latin typeface="Roboto Condensed"/>
                  <a:ea typeface="Roboto Condensed"/>
                  <a:cs typeface="Roboto Condensed"/>
                  <a:sym typeface="Roboto Condensed"/>
                </a:rPr>
                <a:t>Pooling</a:t>
              </a:r>
              <a:endParaRPr b="1" sz="2200"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174" name="Shape 174"/>
            <p:cNvSpPr txBox="1"/>
            <p:nvPr/>
          </p:nvSpPr>
          <p:spPr>
            <a:xfrm>
              <a:off x="2880125" y="1473900"/>
              <a:ext cx="2165700" cy="66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latin typeface="Roboto Condensed"/>
                  <a:ea typeface="Roboto Condensed"/>
                  <a:cs typeface="Roboto Condensed"/>
                  <a:sym typeface="Roboto Condensed"/>
                </a:rPr>
                <a:t>All groups are allowed to have unique slopes and intercepts.</a:t>
              </a:r>
              <a:endParaRPr sz="2200"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</p:grpSp>
      <p:grpSp>
        <p:nvGrpSpPr>
          <p:cNvPr id="175" name="Shape 175"/>
          <p:cNvGrpSpPr/>
          <p:nvPr/>
        </p:nvGrpSpPr>
        <p:grpSpPr>
          <a:xfrm>
            <a:off x="5491325" y="1067650"/>
            <a:ext cx="3172500" cy="1043700"/>
            <a:chOff x="5491325" y="1067650"/>
            <a:chExt cx="3172500" cy="1043700"/>
          </a:xfrm>
        </p:grpSpPr>
        <p:sp>
          <p:nvSpPr>
            <p:cNvPr id="176" name="Shape 176"/>
            <p:cNvSpPr txBox="1"/>
            <p:nvPr/>
          </p:nvSpPr>
          <p:spPr>
            <a:xfrm>
              <a:off x="6233900" y="1067650"/>
              <a:ext cx="2165700" cy="66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200">
                  <a:latin typeface="Roboto Condensed"/>
                  <a:ea typeface="Roboto Condensed"/>
                  <a:cs typeface="Roboto Condensed"/>
                  <a:sym typeface="Roboto Condensed"/>
                </a:rPr>
                <a:t>Partial Pooling</a:t>
              </a:r>
              <a:endParaRPr b="1" sz="2200"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177" name="Shape 177"/>
            <p:cNvSpPr txBox="1"/>
            <p:nvPr/>
          </p:nvSpPr>
          <p:spPr>
            <a:xfrm>
              <a:off x="5491325" y="1448650"/>
              <a:ext cx="3172500" cy="66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latin typeface="Roboto Condensed"/>
                  <a:ea typeface="Roboto Condensed"/>
                  <a:cs typeface="Roboto Condensed"/>
                  <a:sym typeface="Roboto Condensed"/>
                </a:rPr>
                <a:t>The slopes and intercepts are related, but allowed to vary. They are assumed to come from a distribution of betas.</a:t>
              </a:r>
              <a:endParaRPr sz="2200"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</p:grpSp>
      <p:sp>
        <p:nvSpPr>
          <p:cNvPr id="178" name="Shape 178"/>
          <p:cNvSpPr txBox="1"/>
          <p:nvPr/>
        </p:nvSpPr>
        <p:spPr>
          <a:xfrm>
            <a:off x="402900" y="3506050"/>
            <a:ext cx="2165700" cy="6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Under estimates between group variance.</a:t>
            </a:r>
            <a:endParaRPr sz="22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79" name="Shape 179"/>
          <p:cNvSpPr txBox="1"/>
          <p:nvPr/>
        </p:nvSpPr>
        <p:spPr>
          <a:xfrm>
            <a:off x="2841300" y="3506050"/>
            <a:ext cx="2165700" cy="6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Over</a:t>
            </a:r>
            <a:r>
              <a:rPr lang="en" sz="22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estimates between group variance.</a:t>
            </a:r>
            <a:endParaRPr sz="22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80" name="Shape 180"/>
          <p:cNvSpPr txBox="1"/>
          <p:nvPr/>
        </p:nvSpPr>
        <p:spPr>
          <a:xfrm>
            <a:off x="5482375" y="3534450"/>
            <a:ext cx="3172500" cy="6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Bound between the extremes of complete and no pooling, pulling betas towards the mean.</a:t>
            </a:r>
            <a:endParaRPr sz="22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6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6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 txBox="1"/>
          <p:nvPr/>
        </p:nvSpPr>
        <p:spPr>
          <a:xfrm>
            <a:off x="250500" y="126475"/>
            <a:ext cx="7116900" cy="6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Roboto Condensed"/>
                <a:ea typeface="Roboto Condensed"/>
                <a:cs typeface="Roboto Condensed"/>
                <a:sym typeface="Roboto Condensed"/>
              </a:rPr>
              <a:t>Case Study</a:t>
            </a:r>
            <a:r>
              <a:rPr b="1" lang="en" sz="2400">
                <a:latin typeface="Roboto Condensed"/>
                <a:ea typeface="Roboto Condensed"/>
                <a:cs typeface="Roboto Condensed"/>
                <a:sym typeface="Roboto Condensed"/>
              </a:rPr>
              <a:t>:</a:t>
            </a:r>
            <a:r>
              <a:rPr lang="en" sz="2400">
                <a:latin typeface="Roboto Condensed"/>
                <a:ea typeface="Roboto Condensed"/>
                <a:cs typeface="Roboto Condensed"/>
                <a:sym typeface="Roboto Condensed"/>
              </a:rPr>
              <a:t> Radon Prediction</a:t>
            </a:r>
            <a:endParaRPr sz="24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cxnSp>
        <p:nvCxnSpPr>
          <p:cNvPr id="186" name="Shape 186"/>
          <p:cNvCxnSpPr/>
          <p:nvPr/>
        </p:nvCxnSpPr>
        <p:spPr>
          <a:xfrm>
            <a:off x="310625" y="709000"/>
            <a:ext cx="5940000" cy="0"/>
          </a:xfrm>
          <a:prstGeom prst="straightConnector1">
            <a:avLst/>
          </a:prstGeom>
          <a:noFill/>
          <a:ln cap="flat" cmpd="sng" w="38100">
            <a:solidFill>
              <a:srgbClr val="D6BA7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7" name="Shape 187"/>
          <p:cNvSpPr txBox="1"/>
          <p:nvPr/>
        </p:nvSpPr>
        <p:spPr>
          <a:xfrm>
            <a:off x="326700" y="762850"/>
            <a:ext cx="3636300" cy="6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Radon is a toxic gas that seeps into homes from the ground and is the number one cause of lung cancer outside of smoking. </a:t>
            </a:r>
            <a:endParaRPr sz="22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188" name="Shape 1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46450" y="764575"/>
            <a:ext cx="4471649" cy="3947624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Shape 189"/>
          <p:cNvSpPr txBox="1"/>
          <p:nvPr/>
        </p:nvSpPr>
        <p:spPr>
          <a:xfrm>
            <a:off x="4346550" y="4627575"/>
            <a:ext cx="4471500" cy="6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http://twiecki.github.io/blog/2014/03/17/bayesian-glms-3/</a:t>
            </a:r>
            <a:endParaRPr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90" name="Shape 190"/>
          <p:cNvSpPr txBox="1"/>
          <p:nvPr/>
        </p:nvSpPr>
        <p:spPr>
          <a:xfrm>
            <a:off x="326700" y="2591650"/>
            <a:ext cx="3699600" cy="6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Radon levels were measured across counties in Minnesota with a field denoting which floor the measurement was taken.</a:t>
            </a:r>
            <a:endParaRPr sz="22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91" name="Shape 191"/>
          <p:cNvSpPr txBox="1"/>
          <p:nvPr/>
        </p:nvSpPr>
        <p:spPr>
          <a:xfrm>
            <a:off x="326700" y="4268050"/>
            <a:ext cx="3699600" cy="6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Not all counties had records with basement </a:t>
            </a:r>
            <a:r>
              <a:rPr lang="en" sz="22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measurements</a:t>
            </a:r>
            <a:endParaRPr sz="22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